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2" r:id="rId12"/>
    <p:sldId id="263" r:id="rId1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4604" autoAdjust="0"/>
  </p:normalViewPr>
  <p:slideViewPr>
    <p:cSldViewPr snapToGrid="0">
      <p:cViewPr varScale="1">
        <p:scale>
          <a:sx n="50" d="100"/>
          <a:sy n="50" d="100"/>
        </p:scale>
        <p:origin x="74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E308A-D23C-4F60-8311-37D252EDF52E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9EC1F0-114D-43C1-875B-2DE8BC908E08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DFB352FE-9258-4376-8847-6D142965B4EA}" type="parTrans" cxnId="{8607193D-0C0B-4EF0-99AB-485BE810551A}">
      <dgm:prSet/>
      <dgm:spPr/>
      <dgm:t>
        <a:bodyPr/>
        <a:lstStyle/>
        <a:p>
          <a:endParaRPr lang="en-US"/>
        </a:p>
      </dgm:t>
    </dgm:pt>
    <dgm:pt modelId="{D292C886-8EAA-452B-8CF1-1653C4D964E5}" type="sibTrans" cxnId="{8607193D-0C0B-4EF0-99AB-485BE810551A}">
      <dgm:prSet/>
      <dgm:spPr/>
      <dgm:t>
        <a:bodyPr/>
        <a:lstStyle/>
        <a:p>
          <a:endParaRPr lang="en-US"/>
        </a:p>
      </dgm:t>
    </dgm:pt>
    <dgm:pt modelId="{63DC3BD7-5501-4464-81A0-00B47A1BF40D}">
      <dgm:prSet phldrT="[Text]"/>
      <dgm:spPr/>
      <dgm:t>
        <a:bodyPr/>
        <a:lstStyle/>
        <a:p>
          <a:r>
            <a:rPr lang="en-US" dirty="0" smtClean="0"/>
            <a:t>Air enters the alveoli</a:t>
          </a:r>
          <a:endParaRPr lang="en-US" dirty="0"/>
        </a:p>
      </dgm:t>
    </dgm:pt>
    <dgm:pt modelId="{44DB8A3F-11A2-4E0E-BB38-BC5510561849}" type="parTrans" cxnId="{41DA0437-EF2C-44D2-8506-C412A08D737D}">
      <dgm:prSet/>
      <dgm:spPr/>
      <dgm:t>
        <a:bodyPr/>
        <a:lstStyle/>
        <a:p>
          <a:endParaRPr lang="en-US"/>
        </a:p>
      </dgm:t>
    </dgm:pt>
    <dgm:pt modelId="{AAF180B7-DA6D-423F-B4CE-160F575193C0}" type="sibTrans" cxnId="{41DA0437-EF2C-44D2-8506-C412A08D737D}">
      <dgm:prSet/>
      <dgm:spPr/>
      <dgm:t>
        <a:bodyPr/>
        <a:lstStyle/>
        <a:p>
          <a:endParaRPr lang="en-US"/>
        </a:p>
      </dgm:t>
    </dgm:pt>
    <dgm:pt modelId="{CE2AB892-1B07-4508-82C8-7ED1047D82CD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570938D1-765E-4D63-8B39-11862C3FF9DE}" type="parTrans" cxnId="{D8EC322F-5642-4B5F-AC60-AFC8C83E3301}">
      <dgm:prSet/>
      <dgm:spPr/>
      <dgm:t>
        <a:bodyPr/>
        <a:lstStyle/>
        <a:p>
          <a:endParaRPr lang="en-US"/>
        </a:p>
      </dgm:t>
    </dgm:pt>
    <dgm:pt modelId="{74C33F06-90CD-41FD-A463-495D1F33A15C}" type="sibTrans" cxnId="{D8EC322F-5642-4B5F-AC60-AFC8C83E3301}">
      <dgm:prSet/>
      <dgm:spPr/>
      <dgm:t>
        <a:bodyPr/>
        <a:lstStyle/>
        <a:p>
          <a:endParaRPr lang="en-US"/>
        </a:p>
      </dgm:t>
    </dgm:pt>
    <dgm:pt modelId="{A6F8267B-46A6-46BE-971F-8CB7AB39C851}">
      <dgm:prSet phldrT="[Text]"/>
      <dgm:spPr/>
      <dgm:t>
        <a:bodyPr/>
        <a:lstStyle/>
        <a:p>
          <a:r>
            <a:rPr lang="en-US" dirty="0" smtClean="0"/>
            <a:t>Scar tissue thickens walls</a:t>
          </a:r>
          <a:endParaRPr lang="en-US" dirty="0"/>
        </a:p>
      </dgm:t>
    </dgm:pt>
    <dgm:pt modelId="{15D00B9E-C6EF-4E1F-92CB-7764140FAC33}" type="parTrans" cxnId="{0176C1CB-D719-4849-A2B1-A0795DE66864}">
      <dgm:prSet/>
      <dgm:spPr/>
      <dgm:t>
        <a:bodyPr/>
        <a:lstStyle/>
        <a:p>
          <a:endParaRPr lang="en-US"/>
        </a:p>
      </dgm:t>
    </dgm:pt>
    <dgm:pt modelId="{D3A6D827-902F-40A8-8A9F-AFBC26E39715}" type="sibTrans" cxnId="{0176C1CB-D719-4849-A2B1-A0795DE66864}">
      <dgm:prSet/>
      <dgm:spPr/>
      <dgm:t>
        <a:bodyPr/>
        <a:lstStyle/>
        <a:p>
          <a:endParaRPr lang="en-US"/>
        </a:p>
      </dgm:t>
    </dgm:pt>
    <dgm:pt modelId="{F8BBED59-E972-4D72-A862-E07ED9BCD37A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A0CB01ED-FBA4-4B79-82D8-8CCF798CD25B}" type="parTrans" cxnId="{D3B78122-50A3-4EB8-A028-A83DA40C003A}">
      <dgm:prSet/>
      <dgm:spPr/>
      <dgm:t>
        <a:bodyPr/>
        <a:lstStyle/>
        <a:p>
          <a:endParaRPr lang="en-US"/>
        </a:p>
      </dgm:t>
    </dgm:pt>
    <dgm:pt modelId="{2AE3F295-6D1C-4A89-A4F2-30F098E2DF69}" type="sibTrans" cxnId="{D3B78122-50A3-4EB8-A028-A83DA40C003A}">
      <dgm:prSet/>
      <dgm:spPr/>
      <dgm:t>
        <a:bodyPr/>
        <a:lstStyle/>
        <a:p>
          <a:endParaRPr lang="en-US"/>
        </a:p>
      </dgm:t>
    </dgm:pt>
    <dgm:pt modelId="{CA98BFF0-7DDA-43FE-99DD-514AE81D3FFF}">
      <dgm:prSet phldrT="[Text]"/>
      <dgm:spPr/>
      <dgm:t>
        <a:bodyPr/>
        <a:lstStyle/>
        <a:p>
          <a:r>
            <a:rPr lang="en-US" dirty="0" smtClean="0"/>
            <a:t>Oxygen</a:t>
          </a:r>
          <a:endParaRPr lang="en-US" dirty="0"/>
        </a:p>
      </dgm:t>
    </dgm:pt>
    <dgm:pt modelId="{95F61DF9-2D16-44A1-BFC2-C011B2CBD1D7}" type="parTrans" cxnId="{7FDD0E81-0F00-49D9-85A6-04746F37463A}">
      <dgm:prSet/>
      <dgm:spPr/>
      <dgm:t>
        <a:bodyPr/>
        <a:lstStyle/>
        <a:p>
          <a:endParaRPr lang="en-US"/>
        </a:p>
      </dgm:t>
    </dgm:pt>
    <dgm:pt modelId="{2021776A-4B90-488E-BDE9-B6C1E12BAEBD}" type="sibTrans" cxnId="{7FDD0E81-0F00-49D9-85A6-04746F37463A}">
      <dgm:prSet/>
      <dgm:spPr/>
      <dgm:t>
        <a:bodyPr/>
        <a:lstStyle/>
        <a:p>
          <a:endParaRPr lang="en-US"/>
        </a:p>
      </dgm:t>
    </dgm:pt>
    <dgm:pt modelId="{450E2D34-DD18-4DDC-96AA-3AFD7D151DE8}">
      <dgm:prSet phldrT="[Text]"/>
      <dgm:spPr/>
      <dgm:t>
        <a:bodyPr/>
        <a:lstStyle/>
        <a:p>
          <a:r>
            <a:rPr lang="en-US" dirty="0" smtClean="0"/>
            <a:t>Diffuses</a:t>
          </a:r>
          <a:endParaRPr lang="en-US" dirty="0"/>
        </a:p>
      </dgm:t>
    </dgm:pt>
    <dgm:pt modelId="{6D51B939-1AA8-4372-9AC5-15372807B47F}" type="parTrans" cxnId="{7D2BB8EC-AD33-436E-8CDE-D9FF9577BBDB}">
      <dgm:prSet/>
      <dgm:spPr/>
      <dgm:t>
        <a:bodyPr/>
        <a:lstStyle/>
        <a:p>
          <a:endParaRPr lang="en-US"/>
        </a:p>
      </dgm:t>
    </dgm:pt>
    <dgm:pt modelId="{432B27E1-76F8-4C1C-997E-0665847D8DE5}" type="sibTrans" cxnId="{7D2BB8EC-AD33-436E-8CDE-D9FF9577BBDB}">
      <dgm:prSet/>
      <dgm:spPr/>
      <dgm:t>
        <a:bodyPr/>
        <a:lstStyle/>
        <a:p>
          <a:endParaRPr lang="en-US"/>
        </a:p>
      </dgm:t>
    </dgm:pt>
    <dgm:pt modelId="{43184737-2AE9-474A-87AC-619C4EF55069}">
      <dgm:prSet phldrT="[Text]"/>
      <dgm:spPr/>
      <dgm:t>
        <a:bodyPr/>
        <a:lstStyle/>
        <a:p>
          <a:r>
            <a:rPr lang="en-US" dirty="0" smtClean="0"/>
            <a:t>Step 4</a:t>
          </a:r>
          <a:endParaRPr lang="en-US" dirty="0"/>
        </a:p>
      </dgm:t>
    </dgm:pt>
    <dgm:pt modelId="{26E59004-8DED-4885-B25E-E9BF400115D4}" type="parTrans" cxnId="{7CBF2028-0128-428D-8331-86417EE83A5D}">
      <dgm:prSet/>
      <dgm:spPr/>
      <dgm:t>
        <a:bodyPr/>
        <a:lstStyle/>
        <a:p>
          <a:endParaRPr lang="en-US"/>
        </a:p>
      </dgm:t>
    </dgm:pt>
    <dgm:pt modelId="{09245E4C-B95F-4762-9D1D-D03C0BEBA887}" type="sibTrans" cxnId="{7CBF2028-0128-428D-8331-86417EE83A5D}">
      <dgm:prSet/>
      <dgm:spPr/>
      <dgm:t>
        <a:bodyPr/>
        <a:lstStyle/>
        <a:p>
          <a:endParaRPr lang="en-US"/>
        </a:p>
      </dgm:t>
    </dgm:pt>
    <dgm:pt modelId="{144AFB0A-040B-4485-8282-AC4A0EF5378A}">
      <dgm:prSet phldrT="[Text]"/>
      <dgm:spPr/>
      <dgm:t>
        <a:bodyPr/>
        <a:lstStyle/>
        <a:p>
          <a:r>
            <a:rPr lang="en-US" dirty="0" smtClean="0"/>
            <a:t>Tissues become hypoxic</a:t>
          </a:r>
          <a:endParaRPr lang="en-US" dirty="0"/>
        </a:p>
      </dgm:t>
    </dgm:pt>
    <dgm:pt modelId="{09F0F648-91CA-4492-BCDC-7FE2280C61BE}" type="parTrans" cxnId="{84B1445B-4DDA-4751-B9B1-BE6B6D8F47AC}">
      <dgm:prSet/>
      <dgm:spPr/>
      <dgm:t>
        <a:bodyPr/>
        <a:lstStyle/>
        <a:p>
          <a:endParaRPr lang="en-US"/>
        </a:p>
      </dgm:t>
    </dgm:pt>
    <dgm:pt modelId="{41150BCD-C0AD-4373-A598-C49B0D6FBC5F}" type="sibTrans" cxnId="{84B1445B-4DDA-4751-B9B1-BE6B6D8F47AC}">
      <dgm:prSet/>
      <dgm:spPr/>
      <dgm:t>
        <a:bodyPr/>
        <a:lstStyle/>
        <a:p>
          <a:endParaRPr lang="en-US"/>
        </a:p>
      </dgm:t>
    </dgm:pt>
    <dgm:pt modelId="{C41A35E6-0A14-42C0-938B-7E8AFB348192}" type="pres">
      <dgm:prSet presAssocID="{D51E308A-D23C-4F60-8311-37D252EDF52E}" presName="Name0" presStyleCnt="0">
        <dgm:presLayoutVars>
          <dgm:dir/>
          <dgm:resizeHandles val="exact"/>
        </dgm:presLayoutVars>
      </dgm:prSet>
      <dgm:spPr/>
    </dgm:pt>
    <dgm:pt modelId="{9D8A7A56-B0F9-4E60-91C2-DFD79DDA8AC4}" type="pres">
      <dgm:prSet presAssocID="{FC9EC1F0-114D-43C1-875B-2DE8BC908E08}" presName="composite" presStyleCnt="0"/>
      <dgm:spPr/>
    </dgm:pt>
    <dgm:pt modelId="{2EDD41D2-05EC-4770-96B0-7EE34E44C304}" type="pres">
      <dgm:prSet presAssocID="{FC9EC1F0-114D-43C1-875B-2DE8BC908E08}" presName="imagSh" presStyleLbl="bgImgPlace1" presStyleIdx="0" presStyleCnt="4" custScaleX="116547" custScaleY="12763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BBCBA336-B3BC-42BD-B547-0C853CB511F9}" type="pres">
      <dgm:prSet presAssocID="{FC9EC1F0-114D-43C1-875B-2DE8BC908E08}" presName="txNode" presStyleLbl="node1" presStyleIdx="0" presStyleCnt="4" custLinFactNeighborX="3804" custLinFactNeighborY="42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A808A-3A9D-4A2E-AED4-D7D5F676AC33}" type="pres">
      <dgm:prSet presAssocID="{D292C886-8EAA-452B-8CF1-1653C4D964E5}" presName="sibTrans" presStyleLbl="sibTrans2D1" presStyleIdx="0" presStyleCnt="3"/>
      <dgm:spPr/>
    </dgm:pt>
    <dgm:pt modelId="{E2669926-1679-4BE1-A286-A93740555DC3}" type="pres">
      <dgm:prSet presAssocID="{D292C886-8EAA-452B-8CF1-1653C4D964E5}" presName="connTx" presStyleLbl="sibTrans2D1" presStyleIdx="0" presStyleCnt="3"/>
      <dgm:spPr/>
    </dgm:pt>
    <dgm:pt modelId="{5FA9579D-9405-4D1A-8512-9E0FD8ECF50F}" type="pres">
      <dgm:prSet presAssocID="{CE2AB892-1B07-4508-82C8-7ED1047D82CD}" presName="composite" presStyleCnt="0"/>
      <dgm:spPr/>
    </dgm:pt>
    <dgm:pt modelId="{51784EEF-1EE7-4903-9269-4A785A6D7F0D}" type="pres">
      <dgm:prSet presAssocID="{CE2AB892-1B07-4508-82C8-7ED1047D82CD}" presName="imagSh" presStyleLbl="bgImgPlace1" presStyleIdx="1" presStyleCnt="4" custScaleY="1613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EE2CE117-0A98-4CAB-8DC3-0C49374DF8C5}" type="pres">
      <dgm:prSet presAssocID="{CE2AB892-1B07-4508-82C8-7ED1047D82CD}" presName="txNode" presStyleLbl="node1" presStyleIdx="1" presStyleCnt="4" custLinFactNeighborX="7049" custLinFactNeighborY="783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E39AE-4979-4CF9-AB24-502FE68DE2B8}" type="pres">
      <dgm:prSet presAssocID="{74C33F06-90CD-41FD-A463-495D1F33A15C}" presName="sibTrans" presStyleLbl="sibTrans2D1" presStyleIdx="1" presStyleCnt="3"/>
      <dgm:spPr/>
    </dgm:pt>
    <dgm:pt modelId="{4005B300-3BA3-49E5-A9F5-78663C716E7C}" type="pres">
      <dgm:prSet presAssocID="{74C33F06-90CD-41FD-A463-495D1F33A15C}" presName="connTx" presStyleLbl="sibTrans2D1" presStyleIdx="1" presStyleCnt="3"/>
      <dgm:spPr/>
    </dgm:pt>
    <dgm:pt modelId="{B58A2B45-049C-4D56-9C54-8715F2E3E691}" type="pres">
      <dgm:prSet presAssocID="{F8BBED59-E972-4D72-A862-E07ED9BCD37A}" presName="composite" presStyleCnt="0"/>
      <dgm:spPr/>
    </dgm:pt>
    <dgm:pt modelId="{C7245834-E79E-42C9-A516-8F81C7E19585}" type="pres">
      <dgm:prSet presAssocID="{F8BBED59-E972-4D72-A862-E07ED9BCD37A}" presName="imagSh" presStyleLbl="bgImgPlace1" presStyleIdx="2" presStyleCnt="4" custScaleY="2301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EEFD38B-8004-4872-AB32-0AAACCF87832}" type="pres">
      <dgm:prSet presAssocID="{F8BBED59-E972-4D72-A862-E07ED9BCD37A}" presName="txNode" presStyleLbl="node1" presStyleIdx="2" presStyleCnt="4" custLinFactNeighborX="13115" custLinFactNeighborY="931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066F2-B84D-49AD-96B3-1447CC5DFCE6}" type="pres">
      <dgm:prSet presAssocID="{2AE3F295-6D1C-4A89-A4F2-30F098E2DF69}" presName="sibTrans" presStyleLbl="sibTrans2D1" presStyleIdx="2" presStyleCnt="3"/>
      <dgm:spPr/>
    </dgm:pt>
    <dgm:pt modelId="{8DA3213E-DF89-4E41-88B2-53894B53BE52}" type="pres">
      <dgm:prSet presAssocID="{2AE3F295-6D1C-4A89-A4F2-30F098E2DF69}" presName="connTx" presStyleLbl="sibTrans2D1" presStyleIdx="2" presStyleCnt="3"/>
      <dgm:spPr/>
    </dgm:pt>
    <dgm:pt modelId="{26CC3F43-C284-4704-88C2-A3D873A30775}" type="pres">
      <dgm:prSet presAssocID="{43184737-2AE9-474A-87AC-619C4EF55069}" presName="composite" presStyleCnt="0"/>
      <dgm:spPr/>
    </dgm:pt>
    <dgm:pt modelId="{8FA65F24-2E01-486D-9D0E-6240B56FD844}" type="pres">
      <dgm:prSet presAssocID="{43184737-2AE9-474A-87AC-619C4EF55069}" presName="imagSh" presStyleLbl="bgImgPlace1" presStyleIdx="3" presStyleCnt="4" custScaleY="28919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12B6DE06-6368-4E49-AF9B-8B022482C1A1}" type="pres">
      <dgm:prSet presAssocID="{43184737-2AE9-474A-87AC-619C4EF55069}" presName="txNode" presStyleLbl="node1" presStyleIdx="3" presStyleCnt="4" custLinFactY="32829" custLinFactNeighborX="-582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4BAFAF-ED90-42D8-95A4-426ABBA5FB86}" type="presOf" srcId="{74C33F06-90CD-41FD-A463-495D1F33A15C}" destId="{4005B300-3BA3-49E5-A9F5-78663C716E7C}" srcOrd="1" destOrd="0" presId="urn:microsoft.com/office/officeart/2005/8/layout/hProcess10"/>
    <dgm:cxn modelId="{3835E63C-C1BA-4649-9DE1-D030F370E114}" type="presOf" srcId="{CA98BFF0-7DDA-43FE-99DD-514AE81D3FFF}" destId="{1EEFD38B-8004-4872-AB32-0AAACCF87832}" srcOrd="0" destOrd="1" presId="urn:microsoft.com/office/officeart/2005/8/layout/hProcess10"/>
    <dgm:cxn modelId="{991EE81E-46A3-4AA0-B491-29F11D90C68B}" type="presOf" srcId="{2AE3F295-6D1C-4A89-A4F2-30F098E2DF69}" destId="{9B8066F2-B84D-49AD-96B3-1447CC5DFCE6}" srcOrd="0" destOrd="0" presId="urn:microsoft.com/office/officeart/2005/8/layout/hProcess10"/>
    <dgm:cxn modelId="{4B094C72-569E-44B2-8F11-2685D55CBE41}" type="presOf" srcId="{CE2AB892-1B07-4508-82C8-7ED1047D82CD}" destId="{EE2CE117-0A98-4CAB-8DC3-0C49374DF8C5}" srcOrd="0" destOrd="0" presId="urn:microsoft.com/office/officeart/2005/8/layout/hProcess10"/>
    <dgm:cxn modelId="{818E5AF2-1348-442E-8DC7-D35CB0DFCC01}" type="presOf" srcId="{D51E308A-D23C-4F60-8311-37D252EDF52E}" destId="{C41A35E6-0A14-42C0-938B-7E8AFB348192}" srcOrd="0" destOrd="0" presId="urn:microsoft.com/office/officeart/2005/8/layout/hProcess10"/>
    <dgm:cxn modelId="{7CBF2028-0128-428D-8331-86417EE83A5D}" srcId="{D51E308A-D23C-4F60-8311-37D252EDF52E}" destId="{43184737-2AE9-474A-87AC-619C4EF55069}" srcOrd="3" destOrd="0" parTransId="{26E59004-8DED-4885-B25E-E9BF400115D4}" sibTransId="{09245E4C-B95F-4762-9D1D-D03C0BEBA887}"/>
    <dgm:cxn modelId="{D8EC322F-5642-4B5F-AC60-AFC8C83E3301}" srcId="{D51E308A-D23C-4F60-8311-37D252EDF52E}" destId="{CE2AB892-1B07-4508-82C8-7ED1047D82CD}" srcOrd="1" destOrd="0" parTransId="{570938D1-765E-4D63-8B39-11862C3FF9DE}" sibTransId="{74C33F06-90CD-41FD-A463-495D1F33A15C}"/>
    <dgm:cxn modelId="{7FDD0E81-0F00-49D9-85A6-04746F37463A}" srcId="{F8BBED59-E972-4D72-A862-E07ED9BCD37A}" destId="{CA98BFF0-7DDA-43FE-99DD-514AE81D3FFF}" srcOrd="0" destOrd="0" parTransId="{95F61DF9-2D16-44A1-BFC2-C011B2CBD1D7}" sibTransId="{2021776A-4B90-488E-BDE9-B6C1E12BAEBD}"/>
    <dgm:cxn modelId="{AE9BA5C7-E799-45B7-BBBE-8080C36CAC59}" type="presOf" srcId="{A6F8267B-46A6-46BE-971F-8CB7AB39C851}" destId="{EE2CE117-0A98-4CAB-8DC3-0C49374DF8C5}" srcOrd="0" destOrd="1" presId="urn:microsoft.com/office/officeart/2005/8/layout/hProcess10"/>
    <dgm:cxn modelId="{2605FCB6-4BD1-462B-AF15-546759E6384E}" type="presOf" srcId="{63DC3BD7-5501-4464-81A0-00B47A1BF40D}" destId="{BBCBA336-B3BC-42BD-B547-0C853CB511F9}" srcOrd="0" destOrd="1" presId="urn:microsoft.com/office/officeart/2005/8/layout/hProcess10"/>
    <dgm:cxn modelId="{41DA0437-EF2C-44D2-8506-C412A08D737D}" srcId="{FC9EC1F0-114D-43C1-875B-2DE8BC908E08}" destId="{63DC3BD7-5501-4464-81A0-00B47A1BF40D}" srcOrd="0" destOrd="0" parTransId="{44DB8A3F-11A2-4E0E-BB38-BC5510561849}" sibTransId="{AAF180B7-DA6D-423F-B4CE-160F575193C0}"/>
    <dgm:cxn modelId="{0176C1CB-D719-4849-A2B1-A0795DE66864}" srcId="{CE2AB892-1B07-4508-82C8-7ED1047D82CD}" destId="{A6F8267B-46A6-46BE-971F-8CB7AB39C851}" srcOrd="0" destOrd="0" parTransId="{15D00B9E-C6EF-4E1F-92CB-7764140FAC33}" sibTransId="{D3A6D827-902F-40A8-8A9F-AFBC26E39715}"/>
    <dgm:cxn modelId="{EEA90EFF-8803-4B02-AA84-072452C4F13D}" type="presOf" srcId="{43184737-2AE9-474A-87AC-619C4EF55069}" destId="{12B6DE06-6368-4E49-AF9B-8B022482C1A1}" srcOrd="0" destOrd="0" presId="urn:microsoft.com/office/officeart/2005/8/layout/hProcess10"/>
    <dgm:cxn modelId="{8B80A19D-8E32-4790-B76D-9350E49499BB}" type="presOf" srcId="{144AFB0A-040B-4485-8282-AC4A0EF5378A}" destId="{12B6DE06-6368-4E49-AF9B-8B022482C1A1}" srcOrd="0" destOrd="1" presId="urn:microsoft.com/office/officeart/2005/8/layout/hProcess10"/>
    <dgm:cxn modelId="{7D2BB8EC-AD33-436E-8CDE-D9FF9577BBDB}" srcId="{F8BBED59-E972-4D72-A862-E07ED9BCD37A}" destId="{450E2D34-DD18-4DDC-96AA-3AFD7D151DE8}" srcOrd="1" destOrd="0" parTransId="{6D51B939-1AA8-4372-9AC5-15372807B47F}" sibTransId="{432B27E1-76F8-4C1C-997E-0665847D8DE5}"/>
    <dgm:cxn modelId="{D3B78122-50A3-4EB8-A028-A83DA40C003A}" srcId="{D51E308A-D23C-4F60-8311-37D252EDF52E}" destId="{F8BBED59-E972-4D72-A862-E07ED9BCD37A}" srcOrd="2" destOrd="0" parTransId="{A0CB01ED-FBA4-4B79-82D8-8CCF798CD25B}" sibTransId="{2AE3F295-6D1C-4A89-A4F2-30F098E2DF69}"/>
    <dgm:cxn modelId="{325CF102-1412-4211-8087-9BA7443F173D}" type="presOf" srcId="{2AE3F295-6D1C-4A89-A4F2-30F098E2DF69}" destId="{8DA3213E-DF89-4E41-88B2-53894B53BE52}" srcOrd="1" destOrd="0" presId="urn:microsoft.com/office/officeart/2005/8/layout/hProcess10"/>
    <dgm:cxn modelId="{B55C4E34-EF15-41A9-9819-C36824B31487}" type="presOf" srcId="{D292C886-8EAA-452B-8CF1-1653C4D964E5}" destId="{179A808A-3A9D-4A2E-AED4-D7D5F676AC33}" srcOrd="0" destOrd="0" presId="urn:microsoft.com/office/officeart/2005/8/layout/hProcess10"/>
    <dgm:cxn modelId="{8607193D-0C0B-4EF0-99AB-485BE810551A}" srcId="{D51E308A-D23C-4F60-8311-37D252EDF52E}" destId="{FC9EC1F0-114D-43C1-875B-2DE8BC908E08}" srcOrd="0" destOrd="0" parTransId="{DFB352FE-9258-4376-8847-6D142965B4EA}" sibTransId="{D292C886-8EAA-452B-8CF1-1653C4D964E5}"/>
    <dgm:cxn modelId="{84B1445B-4DDA-4751-B9B1-BE6B6D8F47AC}" srcId="{43184737-2AE9-474A-87AC-619C4EF55069}" destId="{144AFB0A-040B-4485-8282-AC4A0EF5378A}" srcOrd="0" destOrd="0" parTransId="{09F0F648-91CA-4492-BCDC-7FE2280C61BE}" sibTransId="{41150BCD-C0AD-4373-A598-C49B0D6FBC5F}"/>
    <dgm:cxn modelId="{19EA23ED-A158-48AB-9A82-E04635EF34C5}" type="presOf" srcId="{FC9EC1F0-114D-43C1-875B-2DE8BC908E08}" destId="{BBCBA336-B3BC-42BD-B547-0C853CB511F9}" srcOrd="0" destOrd="0" presId="urn:microsoft.com/office/officeart/2005/8/layout/hProcess10"/>
    <dgm:cxn modelId="{32D43D07-95BB-48F0-9238-D6A9E8004830}" type="presOf" srcId="{450E2D34-DD18-4DDC-96AA-3AFD7D151DE8}" destId="{1EEFD38B-8004-4872-AB32-0AAACCF87832}" srcOrd="0" destOrd="2" presId="urn:microsoft.com/office/officeart/2005/8/layout/hProcess10"/>
    <dgm:cxn modelId="{22366BD9-0C90-4640-80B2-A93355DA091E}" type="presOf" srcId="{74C33F06-90CD-41FD-A463-495D1F33A15C}" destId="{B1CE39AE-4979-4CF9-AB24-502FE68DE2B8}" srcOrd="0" destOrd="0" presId="urn:microsoft.com/office/officeart/2005/8/layout/hProcess10"/>
    <dgm:cxn modelId="{9BCFFA51-A711-4A2C-9E59-802BE181CF8F}" type="presOf" srcId="{D292C886-8EAA-452B-8CF1-1653C4D964E5}" destId="{E2669926-1679-4BE1-A286-A93740555DC3}" srcOrd="1" destOrd="0" presId="urn:microsoft.com/office/officeart/2005/8/layout/hProcess10"/>
    <dgm:cxn modelId="{79611208-72DD-4D23-B22A-DAF304B65F10}" type="presOf" srcId="{F8BBED59-E972-4D72-A862-E07ED9BCD37A}" destId="{1EEFD38B-8004-4872-AB32-0AAACCF87832}" srcOrd="0" destOrd="0" presId="urn:microsoft.com/office/officeart/2005/8/layout/hProcess10"/>
    <dgm:cxn modelId="{64189646-55E9-4F97-A0EE-203C766BA2A5}" type="presParOf" srcId="{C41A35E6-0A14-42C0-938B-7E8AFB348192}" destId="{9D8A7A56-B0F9-4E60-91C2-DFD79DDA8AC4}" srcOrd="0" destOrd="0" presId="urn:microsoft.com/office/officeart/2005/8/layout/hProcess10"/>
    <dgm:cxn modelId="{00C66DB7-E499-454A-BE5B-9ADF280ACEFA}" type="presParOf" srcId="{9D8A7A56-B0F9-4E60-91C2-DFD79DDA8AC4}" destId="{2EDD41D2-05EC-4770-96B0-7EE34E44C304}" srcOrd="0" destOrd="0" presId="urn:microsoft.com/office/officeart/2005/8/layout/hProcess10"/>
    <dgm:cxn modelId="{CA7459F9-FB8F-40FA-BF42-00B59FF2254B}" type="presParOf" srcId="{9D8A7A56-B0F9-4E60-91C2-DFD79DDA8AC4}" destId="{BBCBA336-B3BC-42BD-B547-0C853CB511F9}" srcOrd="1" destOrd="0" presId="urn:microsoft.com/office/officeart/2005/8/layout/hProcess10"/>
    <dgm:cxn modelId="{8DA26334-C745-4A79-89DF-E27CBA186CC6}" type="presParOf" srcId="{C41A35E6-0A14-42C0-938B-7E8AFB348192}" destId="{179A808A-3A9D-4A2E-AED4-D7D5F676AC33}" srcOrd="1" destOrd="0" presId="urn:microsoft.com/office/officeart/2005/8/layout/hProcess10"/>
    <dgm:cxn modelId="{74520F60-EFDD-4C4C-8B5F-C3BD9F12C34D}" type="presParOf" srcId="{179A808A-3A9D-4A2E-AED4-D7D5F676AC33}" destId="{E2669926-1679-4BE1-A286-A93740555DC3}" srcOrd="0" destOrd="0" presId="urn:microsoft.com/office/officeart/2005/8/layout/hProcess10"/>
    <dgm:cxn modelId="{F7F8BF5D-42A0-4D98-9C10-7895FAEEAE81}" type="presParOf" srcId="{C41A35E6-0A14-42C0-938B-7E8AFB348192}" destId="{5FA9579D-9405-4D1A-8512-9E0FD8ECF50F}" srcOrd="2" destOrd="0" presId="urn:microsoft.com/office/officeart/2005/8/layout/hProcess10"/>
    <dgm:cxn modelId="{34FE00F8-5834-474F-ABC9-25F176337078}" type="presParOf" srcId="{5FA9579D-9405-4D1A-8512-9E0FD8ECF50F}" destId="{51784EEF-1EE7-4903-9269-4A785A6D7F0D}" srcOrd="0" destOrd="0" presId="urn:microsoft.com/office/officeart/2005/8/layout/hProcess10"/>
    <dgm:cxn modelId="{326967B5-DAF8-45EA-80FD-7A4345AC8650}" type="presParOf" srcId="{5FA9579D-9405-4D1A-8512-9E0FD8ECF50F}" destId="{EE2CE117-0A98-4CAB-8DC3-0C49374DF8C5}" srcOrd="1" destOrd="0" presId="urn:microsoft.com/office/officeart/2005/8/layout/hProcess10"/>
    <dgm:cxn modelId="{0D3CE915-3226-44E5-B468-690715FFC108}" type="presParOf" srcId="{C41A35E6-0A14-42C0-938B-7E8AFB348192}" destId="{B1CE39AE-4979-4CF9-AB24-502FE68DE2B8}" srcOrd="3" destOrd="0" presId="urn:microsoft.com/office/officeart/2005/8/layout/hProcess10"/>
    <dgm:cxn modelId="{9093A90B-29A4-43C7-B16B-EEE6B661F772}" type="presParOf" srcId="{B1CE39AE-4979-4CF9-AB24-502FE68DE2B8}" destId="{4005B300-3BA3-49E5-A9F5-78663C716E7C}" srcOrd="0" destOrd="0" presId="urn:microsoft.com/office/officeart/2005/8/layout/hProcess10"/>
    <dgm:cxn modelId="{50549F3B-50B6-4A68-96FE-BBB8FBC578D9}" type="presParOf" srcId="{C41A35E6-0A14-42C0-938B-7E8AFB348192}" destId="{B58A2B45-049C-4D56-9C54-8715F2E3E691}" srcOrd="4" destOrd="0" presId="urn:microsoft.com/office/officeart/2005/8/layout/hProcess10"/>
    <dgm:cxn modelId="{5BD32545-9F5B-419A-9EC6-2E51E6F3152E}" type="presParOf" srcId="{B58A2B45-049C-4D56-9C54-8715F2E3E691}" destId="{C7245834-E79E-42C9-A516-8F81C7E19585}" srcOrd="0" destOrd="0" presId="urn:microsoft.com/office/officeart/2005/8/layout/hProcess10"/>
    <dgm:cxn modelId="{A0A63CE6-8AA7-48D2-9971-A2A977597D36}" type="presParOf" srcId="{B58A2B45-049C-4D56-9C54-8715F2E3E691}" destId="{1EEFD38B-8004-4872-AB32-0AAACCF87832}" srcOrd="1" destOrd="0" presId="urn:microsoft.com/office/officeart/2005/8/layout/hProcess10"/>
    <dgm:cxn modelId="{DE8CBC9E-B75A-4F43-98EC-C5218818F7E2}" type="presParOf" srcId="{C41A35E6-0A14-42C0-938B-7E8AFB348192}" destId="{9B8066F2-B84D-49AD-96B3-1447CC5DFCE6}" srcOrd="5" destOrd="0" presId="urn:microsoft.com/office/officeart/2005/8/layout/hProcess10"/>
    <dgm:cxn modelId="{72E0BE2F-8184-49F1-87EC-836A42899C72}" type="presParOf" srcId="{9B8066F2-B84D-49AD-96B3-1447CC5DFCE6}" destId="{8DA3213E-DF89-4E41-88B2-53894B53BE52}" srcOrd="0" destOrd="0" presId="urn:microsoft.com/office/officeart/2005/8/layout/hProcess10"/>
    <dgm:cxn modelId="{EDDC5E94-A89A-46B3-8594-586C0AD87D40}" type="presParOf" srcId="{C41A35E6-0A14-42C0-938B-7E8AFB348192}" destId="{26CC3F43-C284-4704-88C2-A3D873A30775}" srcOrd="6" destOrd="0" presId="urn:microsoft.com/office/officeart/2005/8/layout/hProcess10"/>
    <dgm:cxn modelId="{C3C2D0B2-2112-4FB4-AB9A-DB748450EFEE}" type="presParOf" srcId="{26CC3F43-C284-4704-88C2-A3D873A30775}" destId="{8FA65F24-2E01-486D-9D0E-6240B56FD844}" srcOrd="0" destOrd="0" presId="urn:microsoft.com/office/officeart/2005/8/layout/hProcess10"/>
    <dgm:cxn modelId="{B6ACD6A7-FA4C-4869-B892-259808D89F05}" type="presParOf" srcId="{26CC3F43-C284-4704-88C2-A3D873A30775}" destId="{12B6DE06-6368-4E49-AF9B-8B022482C1A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D41D2-05EC-4770-96B0-7EE34E44C304}">
      <dsp:nvSpPr>
        <dsp:cNvPr id="0" name=""/>
        <dsp:cNvSpPr/>
      </dsp:nvSpPr>
      <dsp:spPr>
        <a:xfrm>
          <a:off x="3064" y="1628525"/>
          <a:ext cx="1354286" cy="1483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BA336-B3BC-42BD-B547-0C853CB511F9}">
      <dsp:nvSpPr>
        <dsp:cNvPr id="0" name=""/>
        <dsp:cNvSpPr/>
      </dsp:nvSpPr>
      <dsp:spPr>
        <a:xfrm>
          <a:off x="332570" y="2977775"/>
          <a:ext cx="1162009" cy="11620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Step 1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Air enters the alveoli</a:t>
          </a:r>
          <a:endParaRPr lang="en-US" sz="1400" kern="1200" dirty="0"/>
        </a:p>
      </dsp:txBody>
      <dsp:txXfrm>
        <a:off x="366604" y="3011809"/>
        <a:ext cx="1093941" cy="1093941"/>
      </dsp:txXfrm>
    </dsp:sp>
    <dsp:sp modelId="{179A808A-3A9D-4A2E-AED4-D7D5F676AC33}">
      <dsp:nvSpPr>
        <dsp:cNvPr id="0" name=""/>
        <dsp:cNvSpPr/>
      </dsp:nvSpPr>
      <dsp:spPr>
        <a:xfrm rot="186522">
          <a:off x="1547391" y="2282775"/>
          <a:ext cx="190460" cy="279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547433" y="2337069"/>
        <a:ext cx="133322" cy="167528"/>
      </dsp:txXfrm>
    </dsp:sp>
    <dsp:sp modelId="{51784EEF-1EE7-4903-9269-4A785A6D7F0D}">
      <dsp:nvSpPr>
        <dsp:cNvPr id="0" name=""/>
        <dsp:cNvSpPr/>
      </dsp:nvSpPr>
      <dsp:spPr>
        <a:xfrm>
          <a:off x="1900723" y="1530684"/>
          <a:ext cx="1162009" cy="18745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CE117-0A98-4CAB-8DC3-0C49374DF8C5}">
      <dsp:nvSpPr>
        <dsp:cNvPr id="0" name=""/>
        <dsp:cNvSpPr/>
      </dsp:nvSpPr>
      <dsp:spPr>
        <a:xfrm>
          <a:off x="2171797" y="3494718"/>
          <a:ext cx="1162009" cy="11620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Step 2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Scar tissue thickens walls</a:t>
          </a:r>
          <a:endParaRPr lang="en-US" sz="1400" kern="1200" dirty="0"/>
        </a:p>
      </dsp:txBody>
      <dsp:txXfrm>
        <a:off x="2205831" y="3528752"/>
        <a:ext cx="1093941" cy="1093941"/>
      </dsp:txXfrm>
    </dsp:sp>
    <dsp:sp modelId="{B1CE39AE-4979-4CF9-AB24-502FE68DE2B8}">
      <dsp:nvSpPr>
        <dsp:cNvPr id="0" name=""/>
        <dsp:cNvSpPr/>
      </dsp:nvSpPr>
      <dsp:spPr>
        <a:xfrm rot="324333">
          <a:off x="3286060" y="2415095"/>
          <a:ext cx="224828" cy="279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86210" y="2467761"/>
        <a:ext cx="157380" cy="167528"/>
      </dsp:txXfrm>
    </dsp:sp>
    <dsp:sp modelId="{C7245834-E79E-42C9-A516-8F81C7E19585}">
      <dsp:nvSpPr>
        <dsp:cNvPr id="0" name=""/>
        <dsp:cNvSpPr/>
      </dsp:nvSpPr>
      <dsp:spPr>
        <a:xfrm>
          <a:off x="3702242" y="1301103"/>
          <a:ext cx="1162009" cy="26746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FD38B-8004-4872-AB32-0AAACCF87832}">
      <dsp:nvSpPr>
        <dsp:cNvPr id="0" name=""/>
        <dsp:cNvSpPr/>
      </dsp:nvSpPr>
      <dsp:spPr>
        <a:xfrm>
          <a:off x="4043804" y="3836630"/>
          <a:ext cx="1162009" cy="11620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Step 3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Oxygen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Diffuses</a:t>
          </a:r>
          <a:endParaRPr lang="en-US" sz="1400" kern="1200" dirty="0"/>
        </a:p>
      </dsp:txBody>
      <dsp:txXfrm>
        <a:off x="4077838" y="3870664"/>
        <a:ext cx="1093941" cy="1093941"/>
      </dsp:txXfrm>
    </dsp:sp>
    <dsp:sp modelId="{9B8066F2-B84D-49AD-96B3-1447CC5DFCE6}">
      <dsp:nvSpPr>
        <dsp:cNvPr id="0" name=""/>
        <dsp:cNvSpPr/>
      </dsp:nvSpPr>
      <dsp:spPr>
        <a:xfrm>
          <a:off x="5088080" y="2498817"/>
          <a:ext cx="223828" cy="279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88080" y="2554660"/>
        <a:ext cx="156680" cy="167528"/>
      </dsp:txXfrm>
    </dsp:sp>
    <dsp:sp modelId="{8FA65F24-2E01-486D-9D0E-6240B56FD844}">
      <dsp:nvSpPr>
        <dsp:cNvPr id="0" name=""/>
        <dsp:cNvSpPr/>
      </dsp:nvSpPr>
      <dsp:spPr>
        <a:xfrm>
          <a:off x="5503761" y="958206"/>
          <a:ext cx="1162009" cy="336043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6DE06-6368-4E49-AF9B-8B022482C1A1}">
      <dsp:nvSpPr>
        <dsp:cNvPr id="0" name=""/>
        <dsp:cNvSpPr/>
      </dsp:nvSpPr>
      <dsp:spPr>
        <a:xfrm>
          <a:off x="5625239" y="4114840"/>
          <a:ext cx="1162009" cy="11620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Step 4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Tissues become hypoxic</a:t>
          </a:r>
          <a:endParaRPr lang="en-US" sz="1400" kern="1200" dirty="0"/>
        </a:p>
      </dsp:txBody>
      <dsp:txXfrm>
        <a:off x="5659273" y="4148874"/>
        <a:ext cx="1093941" cy="1093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61060" y="761294"/>
            <a:ext cx="831354" cy="1212567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5212" y="761294"/>
            <a:ext cx="2410122" cy="121256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1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866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5212" y="3808766"/>
            <a:ext cx="1620738" cy="90782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1675" y="3808766"/>
            <a:ext cx="1620739" cy="90782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  <a:prstGeom prst="rect">
            <a:avLst/>
          </a:prstGeom>
        </p:spPr>
        <p:txBody>
          <a:bodyPr anchor="b"/>
          <a:lstStyle>
            <a:lvl1pPr>
              <a:defRPr sz="462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  <a:prstGeom prst="rect">
            <a:avLst/>
          </a:prstGeom>
        </p:spPr>
        <p:txBody>
          <a:bodyPr anchor="b"/>
          <a:lstStyle>
            <a:lvl1pPr>
              <a:defRPr sz="4622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22AD10E8-E380-4D13-8A98-6AE0B4B97B55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/>
          <a:lstStyle/>
          <a:p>
            <a:fld id="{B1B645B0-C602-4E94-A6F8-7F018000C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12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561844"/>
            <a:ext cx="2190750" cy="219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65" y="2166259"/>
            <a:ext cx="2876539" cy="16196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5022" y="624763"/>
            <a:ext cx="42108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E9A25"/>
                </a:solidFill>
                <a:latin typeface="Rockwell Extra Bold" panose="02060903040505020403" pitchFamily="18" charset="0"/>
              </a:rPr>
              <a:t>Scarred Lungs, 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Rockwell Extra Bold" panose="02060903040505020403" pitchFamily="18" charset="0"/>
              </a:rPr>
              <a:t>Stolen Breath: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5556" y="3431989"/>
            <a:ext cx="37064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Rockwell Extra Bold" panose="02060903040505020403" pitchFamily="18" charset="0"/>
              </a:rPr>
              <a:t> Understanding </a:t>
            </a:r>
            <a:r>
              <a:rPr lang="en-US" sz="2000" b="1" dirty="0" smtClean="0">
                <a:solidFill>
                  <a:srgbClr val="0E9A25"/>
                </a:solidFill>
                <a:latin typeface="Rockwell Extra Bold" panose="02060903040505020403" pitchFamily="18" charset="0"/>
              </a:rPr>
              <a:t>Pulmonary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Rockwell Extra Bold" panose="02060903040505020403" pitchFamily="18" charset="0"/>
              </a:rPr>
              <a:t>Fibrosis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816" y="5150575"/>
            <a:ext cx="8468216" cy="47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8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1438" y="562094"/>
            <a:ext cx="35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5: Facts &amp; Figures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438" y="1360408"/>
            <a:ext cx="4462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Opacity based quantification of fibrosis [3]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Green area indicates healthier tissues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Gray area shows healthy tissues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Shows the baseline images for comparison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" y="2989719"/>
            <a:ext cx="4667718" cy="3202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1666" y="4339544"/>
            <a:ext cx="8396945" cy="12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7492" y="661339"/>
            <a:ext cx="477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6: Management &amp; Solutions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4628" y="2094453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oral </a:t>
            </a:r>
            <a:r>
              <a:rPr lang="en-US" sz="24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antifibrotic</a:t>
            </a:r>
            <a:r>
              <a:rPr lang="en-US" sz="24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drugs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1862" y="3356964"/>
            <a:ext cx="3429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irfenidone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6513" y="6251904"/>
            <a:ext cx="239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intedanib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28" y="2578205"/>
            <a:ext cx="4226513" cy="2510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7" y="5010966"/>
            <a:ext cx="2865343" cy="28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427" y="400827"/>
            <a:ext cx="296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7: References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382600"/>
            <a:ext cx="6858000" cy="702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Glass, D. S.,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Grossfeld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D.,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Renna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H. A.,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Agarwala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Spiegler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DeLeon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J., &amp; Reiss, A. B. (2022). Idiopathic pulmonary fibrosis: Current and future treatment.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Clinical Respiratory Journal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16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(2), 84–96. https://doi.org/10.1111/crj.13466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Maher, T. M.,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Bendstrup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E.,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Dron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L., Langley, J., Smith, G., Khalid, J. M., Patel, H.,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Kreuter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M. (2021). Global incidence and prevalence of idiopathic pulmonary fibrosis.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Respiratory Research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22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(1), 197. https://doi.org/10.1186/s12931-021-01791-z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Nowak, S.,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Creuzberg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D.,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Theis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M., Pizarro, C., Isaak, A., Pieper, C. C.,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Luetkens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J. A.,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Skowasch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D.,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Sprinkart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A. M.,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Kütting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D. (2025). Comparing multi-texture fibrosis analysis versus binary opacity-based abnormality detection for quantitative assessment of idiopathic pulmonary fibrosis.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Scientific Reports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15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(1), 1479. https://doi.org/10.1038/s41598-025-85135-7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Xu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H.,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Hui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S. L., Lee, J. S., Zhang, Z., &amp;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Boente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R. D. (2024). Effect of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Antifibrotic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Use on Mortality in Patients with Idiopathic Pulmonary Fibrosis.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Annals of the American Thoracic Society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21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(10), 1407–1415. https://doi.org/10.1513/AnnalsATS.202312-1054OC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Zheng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Q., Cox, I. A., Campbell, J. A., Xia, Q.,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Otahal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P., De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Graaff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B., Corte, T. J.,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Teoh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A. K. Y., Walters, E. H., &amp; Palmer, A. J. (2022). Mortality and survival in idiopathic pulmonary fibrosis: A systematic review and meta-analysis.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ERJ Open Research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(1), 00591–02021. https://doi.org/10.1183/23120541.00591-2021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8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099" y="836047"/>
            <a:ext cx="649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1: What is Pulmonary Fibrosis?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098" y="1502372"/>
            <a:ext cx="6498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ElsevierGulliver"/>
              </a:rPr>
              <a:t>Idiopathic pulmonary fibrosis (IPF) is an interstitial lung disease (ILD), which is characterized by disease progression and functional decline. [1]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098" y="2925445"/>
            <a:ext cx="19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 Healthy lung</a:t>
            </a:r>
            <a:r>
              <a:rPr lang="en-US" sz="2400" b="1" u="sng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3264" y="2925445"/>
            <a:ext cx="222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b="1" u="sng" dirty="0">
                <a:solidFill>
                  <a:srgbClr val="C00000"/>
                </a:solidFill>
              </a:rPr>
              <a:t>F</a:t>
            </a:r>
            <a:r>
              <a:rPr lang="en-US" sz="2400" b="1" u="sng" dirty="0" smtClean="0">
                <a:solidFill>
                  <a:srgbClr val="C00000"/>
                </a:solidFill>
              </a:rPr>
              <a:t>ibrotic  lung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6" y="3614326"/>
            <a:ext cx="2995677" cy="4573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8" y="3614326"/>
            <a:ext cx="3264955" cy="45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5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099" y="836047"/>
            <a:ext cx="649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1: What is Pulmonary Fibrosis?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9" y="1998994"/>
            <a:ext cx="2793456" cy="3716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84" y="4171951"/>
            <a:ext cx="3316572" cy="42491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4583" y="8113296"/>
            <a:ext cx="5304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Comparing  a healthy lung to an infected lung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62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743" y="588187"/>
            <a:ext cx="596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2: How It Disrupts Oxygen Delivery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04086687"/>
              </p:ext>
            </p:extLst>
          </p:nvPr>
        </p:nvGraphicFramePr>
        <p:xfrm>
          <a:off x="0" y="1140515"/>
          <a:ext cx="6858000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37743" y="6874272"/>
            <a:ext cx="5968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Step by step process on how pulmonary fibrosis disrupts oxygen delivery</a:t>
            </a:r>
            <a:endParaRPr lang="en-US" sz="1400" i="1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6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6813" y="580382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3: Causes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3069" y="1630279"/>
            <a:ext cx="503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The causes of IPF remain unknown [1]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29" y="2659857"/>
            <a:ext cx="1739178" cy="2854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2396404"/>
            <a:ext cx="2660315" cy="3380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75" y="601330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0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8638" y="61695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4: Symptoms[1]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99803" y="1397398"/>
            <a:ext cx="231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Shortness of breath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31614" y="2621174"/>
            <a:ext cx="1157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Fatigue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2703" y="4669985"/>
            <a:ext cx="20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Chest discomfort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4361" y="6005422"/>
            <a:ext cx="1424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Dry cough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03" y="6446304"/>
            <a:ext cx="2178358" cy="2178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95" y="2177839"/>
            <a:ext cx="1736315" cy="2514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01" y="389794"/>
            <a:ext cx="2888393" cy="2167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95" y="4848379"/>
            <a:ext cx="1805340" cy="18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1438" y="562094"/>
            <a:ext cx="35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5: Facts &amp; Figures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838" y="931426"/>
            <a:ext cx="53436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Incidence and Prevalence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range of 0.09–1.30 and 0.33–4.51 per 10,000 persons,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There are high incidences in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Incidences are moderate in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Japan also has a notable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South Korea has the highest prevalence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Its moderate in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Its also high in north America</a:t>
            </a:r>
          </a:p>
          <a:p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591"/>
            <a:ext cx="4250247" cy="20802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123" y="6146843"/>
            <a:ext cx="4495800" cy="22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1438" y="562094"/>
            <a:ext cx="35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5: Facts &amp; Figures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438" y="1360408"/>
            <a:ext cx="5000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Mean age at diagnosis[5]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Study covers years 1960- 2020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Diagnosis age increases over time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4650"/>
            <a:ext cx="6858000" cy="43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1438" y="562094"/>
            <a:ext cx="3529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Section 5: Facts &amp; Figures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438" y="1360408"/>
            <a:ext cx="43910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ntifibrotic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effect on mortality [4]</a:t>
            </a:r>
          </a:p>
          <a:p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Early treatment shows low mortality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There is a stronger effect in older patients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228"/>
            <a:ext cx="6858000" cy="37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7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620</Words>
  <Application>Microsoft Office PowerPoint</Application>
  <PresentationFormat>A4 Paper (210x297 mm)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ElsevierGulliver</vt:lpstr>
      <vt:lpstr>Rockwell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37</cp:revision>
  <dcterms:created xsi:type="dcterms:W3CDTF">2025-05-13T19:48:23Z</dcterms:created>
  <dcterms:modified xsi:type="dcterms:W3CDTF">2025-05-14T07:16:06Z</dcterms:modified>
</cp:coreProperties>
</file>